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19877-918C-1C47-9F53-6375687C683D}" v="25" dt="2024-05-06T23:33:06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93"/>
  </p:normalViewPr>
  <p:slideViewPr>
    <p:cSldViewPr snapToGrid="0">
      <p:cViewPr varScale="1">
        <p:scale>
          <a:sx n="84" d="100"/>
          <a:sy n="84" d="100"/>
        </p:scale>
        <p:origin x="2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 Deming Hedman" userId="6fbfc192-3d8c-4c09-a3cc-1648832350ce" providerId="ADAL" clId="{5C719877-918C-1C47-9F53-6375687C683D}"/>
    <pc:docChg chg="modSld">
      <pc:chgData name="Lois Deming Hedman" userId="6fbfc192-3d8c-4c09-a3cc-1648832350ce" providerId="ADAL" clId="{5C719877-918C-1C47-9F53-6375687C683D}" dt="2024-05-06T23:48:45.778" v="315" actId="207"/>
      <pc:docMkLst>
        <pc:docMk/>
      </pc:docMkLst>
      <pc:sldChg chg="modSp mod">
        <pc:chgData name="Lois Deming Hedman" userId="6fbfc192-3d8c-4c09-a3cc-1648832350ce" providerId="ADAL" clId="{5C719877-918C-1C47-9F53-6375687C683D}" dt="2024-05-06T23:48:45.778" v="315" actId="207"/>
        <pc:sldMkLst>
          <pc:docMk/>
          <pc:sldMk cId="3099115995" sldId="256"/>
        </pc:sldMkLst>
        <pc:spChg chg="mod">
          <ac:chgData name="Lois Deming Hedman" userId="6fbfc192-3d8c-4c09-a3cc-1648832350ce" providerId="ADAL" clId="{5C719877-918C-1C47-9F53-6375687C683D}" dt="2024-05-06T23:46:34.035" v="29" actId="20577"/>
          <ac:spMkLst>
            <pc:docMk/>
            <pc:sldMk cId="3099115995" sldId="256"/>
            <ac:spMk id="16" creationId="{2D9C4452-D7E0-06AF-D3FC-AE9B24AF0F02}"/>
          </ac:spMkLst>
        </pc:spChg>
        <pc:spChg chg="mod">
          <ac:chgData name="Lois Deming Hedman" userId="6fbfc192-3d8c-4c09-a3cc-1648832350ce" providerId="ADAL" clId="{5C719877-918C-1C47-9F53-6375687C683D}" dt="2024-05-06T23:44:47.034" v="8" actId="20577"/>
          <ac:spMkLst>
            <pc:docMk/>
            <pc:sldMk cId="3099115995" sldId="256"/>
            <ac:spMk id="46" creationId="{683A37D0-38A4-269F-6691-66B49BF12939}"/>
          </ac:spMkLst>
        </pc:spChg>
        <pc:spChg chg="mod">
          <ac:chgData name="Lois Deming Hedman" userId="6fbfc192-3d8c-4c09-a3cc-1648832350ce" providerId="ADAL" clId="{5C719877-918C-1C47-9F53-6375687C683D}" dt="2024-05-06T23:45:16.484" v="10" actId="120"/>
          <ac:spMkLst>
            <pc:docMk/>
            <pc:sldMk cId="3099115995" sldId="256"/>
            <ac:spMk id="50" creationId="{5F9B3EF9-6683-4BF5-4A82-85568F5F8AE1}"/>
          </ac:spMkLst>
        </pc:spChg>
        <pc:spChg chg="mod">
          <ac:chgData name="Lois Deming Hedman" userId="6fbfc192-3d8c-4c09-a3cc-1648832350ce" providerId="ADAL" clId="{5C719877-918C-1C47-9F53-6375687C683D}" dt="2024-05-06T23:48:45.778" v="315" actId="207"/>
          <ac:spMkLst>
            <pc:docMk/>
            <pc:sldMk cId="3099115995" sldId="256"/>
            <ac:spMk id="55" creationId="{59DFC6C1-3058-715B-3E9D-8F2E57029C02}"/>
          </ac:spMkLst>
        </pc:spChg>
        <pc:spChg chg="mod">
          <ac:chgData name="Lois Deming Hedman" userId="6fbfc192-3d8c-4c09-a3cc-1648832350ce" providerId="ADAL" clId="{5C719877-918C-1C47-9F53-6375687C683D}" dt="2024-05-06T23:43:27.814" v="0" actId="255"/>
          <ac:spMkLst>
            <pc:docMk/>
            <pc:sldMk cId="3099115995" sldId="256"/>
            <ac:spMk id="57" creationId="{F4B7C1DB-8154-A5A2-610A-A4A7CDE9B797}"/>
          </ac:spMkLst>
        </pc:spChg>
        <pc:spChg chg="mod">
          <ac:chgData name="Lois Deming Hedman" userId="6fbfc192-3d8c-4c09-a3cc-1648832350ce" providerId="ADAL" clId="{5C719877-918C-1C47-9F53-6375687C683D}" dt="2024-05-06T23:44:33.157" v="6" actId="14100"/>
          <ac:spMkLst>
            <pc:docMk/>
            <pc:sldMk cId="3099115995" sldId="256"/>
            <ac:spMk id="60" creationId="{47B52B00-4699-C5D1-040C-99E2BE3C924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7D86-50D3-63AB-6435-2A16E0AB7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3175A-190B-DF98-3AF0-5EA23A64A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1F8B6-DD7B-257D-3933-0348F98C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454C1-B5ED-B561-A8E8-0EAC04B9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2DB21-7C7E-2901-44E1-2654369AE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9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C51E-189C-1A1E-AA80-F4F9A3C1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31697-36A1-E32E-1B96-3DCBCFFAD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D6E7C-8749-0943-010D-85A5B392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EE1CA-4E95-EA40-60AF-77BB79A3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F10E-18A6-6AC9-E7BC-FF09ECAA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9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11A679-0730-4FBA-124C-7090FE6B9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D9CF9-F3EA-3100-9A8D-E0D2F4C71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0DC91-B747-3B4E-F3D7-844650D4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7E0C8-B90E-0D51-DD34-F442CB51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82798-B6BC-E31B-C50B-0682F4BA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3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9FCE-4A6A-9EA2-599E-9B61FC6E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89029-C832-76F8-275F-871DFCFE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C3BA-D364-76E5-C49D-1ED6C8C7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89A8A-1A03-83C9-0B63-AB5202CF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DF0F3-B616-BEB9-021D-97541CA3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0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E863-8D79-5A50-A54E-F80C8CF95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C8A63-D15A-1187-287E-7B00A80AF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BF63D-E2A1-C80F-1930-C9B07AD5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689B9-562F-4CEE-BF13-B3CE5DF17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B0EB4-6E42-7613-6E9F-35A2FFA2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54E9-F1D0-04DC-687F-87E77309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054BC-2900-EBDD-41C8-7B19E351F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4B5CF-26F2-A192-BF0F-CB91FA9D6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E6589-E5FF-AEFF-12B3-7041B754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B0122-A2DF-363D-4E1A-6643534B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0BBC6-5945-DAAC-62C8-27390A09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6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8D5A-ED7B-1E0A-F340-0354DDA2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142AB-65C3-2181-A406-292E937FD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0270D-C52F-5376-7C6F-D1A1252FA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0F87B-91CB-686D-EB88-9F7CBF2DF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281E5-2E51-2DAF-9449-7631652EF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877DB1-FFE0-0C85-67EE-1D172742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0425DD-DB9F-7968-EEEA-5BFDF2DA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A1D13-0965-09A0-7D20-9A3E421A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0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BC97-B462-51CA-4BB7-002CDE00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F759D-45BD-5701-2BB6-F9E1DB2B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7D34D-8BD3-4F0A-C797-8D7177F8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B11E9-5FEA-1C03-27C1-C1F03CDB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3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146E7-7677-E53D-5858-D5343F83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65072-AAF2-55A5-3509-6E9176C2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39D84-3A3D-EE5A-FDEF-91A3722E8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6272-C3BA-3E74-B7C8-C0AEDE16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1C6A0-720F-BBE9-7403-D245A4A43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EFE1E-33CB-EDCD-5117-69CF171F8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E1AE4-06E6-D24F-5A5F-B42BD90F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00DA2-70D9-6490-CFB2-E5264459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1CBE9-C7C5-D4D5-93C3-0316C68C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5D6B-837C-9654-CEA5-8987C46C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03E04-3ABC-0CC4-3E2C-FD9455BC3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77FA6-5EBE-9D5F-9681-372F46DBF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B21D2-11D8-3EAF-53D9-BE680B5D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C95B3-DD7E-23A3-50DB-172954425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46414-69A0-72D2-8CD3-E94E86C7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1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D7660-B563-E5FE-207B-F4E98955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64606-6465-1AF7-B58B-B16F2CD6E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B94E8-EE22-7643-944B-58A8B61F3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565154-34BB-3B4E-9AA1-25095F091B3B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014BB-E0CD-916F-7619-C6756AE5F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1372E-55B8-0194-EADA-49750ED45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7B8DB0-44F2-034C-8966-949FD443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2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physical therapy&#10;&#10;Description automatically generated">
            <a:extLst>
              <a:ext uri="{FF2B5EF4-FFF2-40B4-BE49-F238E27FC236}">
                <a16:creationId xmlns:a16="http://schemas.microsoft.com/office/drawing/2014/main" id="{4AFA052B-602F-2621-A31C-1901FE0D3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465" y="116419"/>
            <a:ext cx="1296670" cy="9588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0370AB-AE0E-A82E-E8B5-35BFC9125056}"/>
              </a:ext>
            </a:extLst>
          </p:cNvPr>
          <p:cNvCxnSpPr>
            <a:cxnSpLocks/>
          </p:cNvCxnSpPr>
          <p:nvPr/>
        </p:nvCxnSpPr>
        <p:spPr>
          <a:xfrm flipH="1">
            <a:off x="432486" y="1223319"/>
            <a:ext cx="1124464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09BAB3D-68CD-3792-BBCC-300892BC8FBC}"/>
              </a:ext>
            </a:extLst>
          </p:cNvPr>
          <p:cNvSpPr/>
          <p:nvPr/>
        </p:nvSpPr>
        <p:spPr>
          <a:xfrm>
            <a:off x="145176" y="3797425"/>
            <a:ext cx="1756067" cy="29360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B5243569-9B1A-8FF4-4AE9-2FA0DD8D7EF7}"/>
              </a:ext>
            </a:extLst>
          </p:cNvPr>
          <p:cNvSpPr/>
          <p:nvPr/>
        </p:nvSpPr>
        <p:spPr>
          <a:xfrm>
            <a:off x="189358" y="1532157"/>
            <a:ext cx="1704133" cy="1803964"/>
          </a:xfrm>
          <a:prstGeom prst="plaqu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1774F9-2F86-1158-BA16-0C08FBDA23DF}"/>
              </a:ext>
            </a:extLst>
          </p:cNvPr>
          <p:cNvCxnSpPr>
            <a:cxnSpLocks/>
          </p:cNvCxnSpPr>
          <p:nvPr/>
        </p:nvCxnSpPr>
        <p:spPr>
          <a:xfrm>
            <a:off x="1138237" y="1223319"/>
            <a:ext cx="0" cy="3252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9C4452-D7E0-06AF-D3FC-AE9B24AF0F02}"/>
              </a:ext>
            </a:extLst>
          </p:cNvPr>
          <p:cNvSpPr txBox="1"/>
          <p:nvPr/>
        </p:nvSpPr>
        <p:spPr>
          <a:xfrm>
            <a:off x="149933" y="1569072"/>
            <a:ext cx="166697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2013 </a:t>
            </a:r>
            <a:r>
              <a:rPr lang="en-US" sz="1200" b="1" dirty="0"/>
              <a:t>                       </a:t>
            </a:r>
            <a:r>
              <a:rPr lang="en-US" b="1" dirty="0"/>
              <a:t> </a:t>
            </a:r>
          </a:p>
          <a:p>
            <a:pPr lvl="0"/>
            <a:endParaRPr lang="en-US" sz="1200" b="1" dirty="0"/>
          </a:p>
          <a:p>
            <a:pPr lvl="0" algn="ctr"/>
            <a:r>
              <a:rPr lang="en-US" sz="1200" dirty="0"/>
              <a:t>APTA HOD Vision: “</a:t>
            </a:r>
            <a:r>
              <a:rPr lang="en-US" sz="1200" dirty="0">
                <a:effectLst/>
                <a:ea typeface="Aptos" panose="020B0004020202020204" pitchFamily="34" charset="0"/>
              </a:rPr>
              <a:t>transforming society by optimizing movement to improve the human experience” (ref</a:t>
            </a:r>
            <a:r>
              <a:rPr lang="en-US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)</a:t>
            </a:r>
            <a:endParaRPr lang="en-US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3B9DBF-B8A8-714D-8EB7-0FEDD5493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42" y="4070859"/>
            <a:ext cx="1107958" cy="9177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6AE8FD-1224-7653-17E0-10DAA4F4CF2D}"/>
              </a:ext>
            </a:extLst>
          </p:cNvPr>
          <p:cNvSpPr txBox="1"/>
          <p:nvPr/>
        </p:nvSpPr>
        <p:spPr>
          <a:xfrm>
            <a:off x="98093" y="5141495"/>
            <a:ext cx="18502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Adopted the Movement System: “The integration of body systems that generate and maintain movement at all levels of bodily function.”(ref)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4F7F4-D1EB-971D-203A-D4E53FFD90A7}"/>
              </a:ext>
            </a:extLst>
          </p:cNvPr>
          <p:cNvSpPr txBox="1"/>
          <p:nvPr/>
        </p:nvSpPr>
        <p:spPr>
          <a:xfrm>
            <a:off x="189358" y="293149"/>
            <a:ext cx="104406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Academy of Neurologic Physical Therapy </a:t>
            </a:r>
            <a:r>
              <a:rPr lang="en-US" sz="2400" b="1" kern="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Movement System Committee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kern="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Timeline and Background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CD6262-B9D8-0B47-B02F-7D7767434F2A}"/>
              </a:ext>
            </a:extLst>
          </p:cNvPr>
          <p:cNvCxnSpPr>
            <a:cxnSpLocks/>
          </p:cNvCxnSpPr>
          <p:nvPr/>
        </p:nvCxnSpPr>
        <p:spPr>
          <a:xfrm>
            <a:off x="3004352" y="1223318"/>
            <a:ext cx="0" cy="325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FC2950-56F3-E775-67B6-9DCB77F2E827}"/>
              </a:ext>
            </a:extLst>
          </p:cNvPr>
          <p:cNvCxnSpPr>
            <a:cxnSpLocks/>
          </p:cNvCxnSpPr>
          <p:nvPr/>
        </p:nvCxnSpPr>
        <p:spPr>
          <a:xfrm>
            <a:off x="4926132" y="1223318"/>
            <a:ext cx="0" cy="325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33EF8E-3B9C-329D-3472-AE5FBAEC7269}"/>
              </a:ext>
            </a:extLst>
          </p:cNvPr>
          <p:cNvCxnSpPr>
            <a:cxnSpLocks/>
          </p:cNvCxnSpPr>
          <p:nvPr/>
        </p:nvCxnSpPr>
        <p:spPr>
          <a:xfrm>
            <a:off x="6864656" y="1223318"/>
            <a:ext cx="0" cy="3791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1B64AD-C9B8-5D57-5422-450FDD85D2DD}"/>
              </a:ext>
            </a:extLst>
          </p:cNvPr>
          <p:cNvCxnSpPr>
            <a:cxnSpLocks/>
          </p:cNvCxnSpPr>
          <p:nvPr/>
        </p:nvCxnSpPr>
        <p:spPr>
          <a:xfrm>
            <a:off x="8830358" y="1267700"/>
            <a:ext cx="0" cy="325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202D773-BA9F-C7E3-08FF-B6FE8F024F49}"/>
              </a:ext>
            </a:extLst>
          </p:cNvPr>
          <p:cNvSpPr txBox="1"/>
          <p:nvPr/>
        </p:nvSpPr>
        <p:spPr>
          <a:xfrm>
            <a:off x="2087207" y="1582793"/>
            <a:ext cx="17608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         2015</a:t>
            </a:r>
          </a:p>
          <a:p>
            <a:pPr lvl="0"/>
            <a:endParaRPr lang="en-US" sz="1200" dirty="0"/>
          </a:p>
          <a:p>
            <a:pPr lvl="0" algn="ctr"/>
            <a:r>
              <a:rPr lang="en-US" sz="1200" dirty="0"/>
              <a:t>The ANPT Movement System Diagnosis (MSD) Task Force is formed.   </a:t>
            </a:r>
          </a:p>
        </p:txBody>
      </p:sp>
      <p:sp>
        <p:nvSpPr>
          <p:cNvPr id="33" name="Plaque 32">
            <a:extLst>
              <a:ext uri="{FF2B5EF4-FFF2-40B4-BE49-F238E27FC236}">
                <a16:creationId xmlns:a16="http://schemas.microsoft.com/office/drawing/2014/main" id="{616BB026-2597-5C08-8EBD-1998DD3AA464}"/>
              </a:ext>
            </a:extLst>
          </p:cNvPr>
          <p:cNvSpPr/>
          <p:nvPr/>
        </p:nvSpPr>
        <p:spPr>
          <a:xfrm>
            <a:off x="4019540" y="1588290"/>
            <a:ext cx="1765744" cy="1704140"/>
          </a:xfrm>
          <a:prstGeom prst="plaqu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id="{5502028A-2EF6-F90B-648F-518F48AD45EC}"/>
              </a:ext>
            </a:extLst>
          </p:cNvPr>
          <p:cNvSpPr/>
          <p:nvPr/>
        </p:nvSpPr>
        <p:spPr>
          <a:xfrm>
            <a:off x="5981784" y="1604857"/>
            <a:ext cx="1765744" cy="1731264"/>
          </a:xfrm>
          <a:prstGeom prst="plaqu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aque 34">
            <a:extLst>
              <a:ext uri="{FF2B5EF4-FFF2-40B4-BE49-F238E27FC236}">
                <a16:creationId xmlns:a16="http://schemas.microsoft.com/office/drawing/2014/main" id="{32F636CB-655A-528D-E6EC-9B80E97A3BDC}"/>
              </a:ext>
            </a:extLst>
          </p:cNvPr>
          <p:cNvSpPr/>
          <p:nvPr/>
        </p:nvSpPr>
        <p:spPr>
          <a:xfrm>
            <a:off x="7917830" y="1630555"/>
            <a:ext cx="1825057" cy="1705566"/>
          </a:xfrm>
          <a:prstGeom prst="plaqu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aque 35">
            <a:extLst>
              <a:ext uri="{FF2B5EF4-FFF2-40B4-BE49-F238E27FC236}">
                <a16:creationId xmlns:a16="http://schemas.microsoft.com/office/drawing/2014/main" id="{79C6ED60-5015-8830-CEE3-6D0E77053932}"/>
              </a:ext>
            </a:extLst>
          </p:cNvPr>
          <p:cNvSpPr/>
          <p:nvPr/>
        </p:nvSpPr>
        <p:spPr>
          <a:xfrm>
            <a:off x="2089247" y="1568747"/>
            <a:ext cx="1748643" cy="1718264"/>
          </a:xfrm>
          <a:prstGeom prst="plaqu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EB38D7-3FF3-0366-93B7-341EB106B46D}"/>
              </a:ext>
            </a:extLst>
          </p:cNvPr>
          <p:cNvSpPr txBox="1"/>
          <p:nvPr/>
        </p:nvSpPr>
        <p:spPr>
          <a:xfrm>
            <a:off x="3986146" y="1568639"/>
            <a:ext cx="17860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   2018</a:t>
            </a:r>
          </a:p>
          <a:p>
            <a:pPr lvl="0"/>
            <a:endParaRPr lang="en-US" sz="1200" dirty="0"/>
          </a:p>
          <a:p>
            <a:pPr lvl="0" algn="ctr"/>
            <a:r>
              <a:rPr lang="en-US" sz="1200" dirty="0"/>
              <a:t>ANPT MSD Task Force publishes  White Paper (link) 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CF927A7-B980-95F6-A95B-395C6FB03E08}"/>
              </a:ext>
            </a:extLst>
          </p:cNvPr>
          <p:cNvSpPr/>
          <p:nvPr/>
        </p:nvSpPr>
        <p:spPr>
          <a:xfrm>
            <a:off x="6095998" y="3805624"/>
            <a:ext cx="3833879" cy="293437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258AE7AE-31E4-F3FF-3B9D-535DB389D38F}"/>
              </a:ext>
            </a:extLst>
          </p:cNvPr>
          <p:cNvSpPr/>
          <p:nvPr/>
        </p:nvSpPr>
        <p:spPr>
          <a:xfrm>
            <a:off x="2200032" y="3805624"/>
            <a:ext cx="1756067" cy="29278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679DDBB-C3C5-F678-D50D-B2E5E0D3719F}"/>
              </a:ext>
            </a:extLst>
          </p:cNvPr>
          <p:cNvSpPr/>
          <p:nvPr/>
        </p:nvSpPr>
        <p:spPr>
          <a:xfrm>
            <a:off x="4122072" y="3797442"/>
            <a:ext cx="1856695" cy="293604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5D06B03-226F-9E00-51BF-5568DA1C8AB5}"/>
              </a:ext>
            </a:extLst>
          </p:cNvPr>
          <p:cNvSpPr/>
          <p:nvPr/>
        </p:nvSpPr>
        <p:spPr>
          <a:xfrm>
            <a:off x="10062255" y="3805624"/>
            <a:ext cx="1748124" cy="29278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3A37D0-38A4-269F-6691-66B49BF12939}"/>
              </a:ext>
            </a:extLst>
          </p:cNvPr>
          <p:cNvSpPr txBox="1"/>
          <p:nvPr/>
        </p:nvSpPr>
        <p:spPr>
          <a:xfrm>
            <a:off x="2247521" y="4200392"/>
            <a:ext cx="152638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AutoNum type="arabicParenBoth"/>
            </a:pPr>
            <a:r>
              <a:rPr lang="en-US" sz="1200" dirty="0">
                <a:effectLst/>
                <a:ea typeface="Aptos" panose="020B0004020202020204" pitchFamily="34" charset="0"/>
              </a:rPr>
              <a:t> develop</a:t>
            </a:r>
            <a:r>
              <a:rPr lang="en-US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expertise in  movement system and diagnosis of movement system problems and </a:t>
            </a:r>
          </a:p>
          <a:p>
            <a:pPr lvl="0">
              <a:buAutoNum type="arabicParenBoth"/>
            </a:pPr>
            <a:endParaRPr lang="en-US" sz="1200" dirty="0"/>
          </a:p>
          <a:p>
            <a:pPr lvl="0">
              <a:buAutoNum type="arabicParenBoth"/>
            </a:pPr>
            <a:r>
              <a:rPr lang="en-US" sz="1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develop examples of content  that may be used to describe human movement system problems. </a:t>
            </a: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9B3EF9-6683-4BF5-4A82-85568F5F8AE1}"/>
              </a:ext>
            </a:extLst>
          </p:cNvPr>
          <p:cNvSpPr txBox="1"/>
          <p:nvPr/>
        </p:nvSpPr>
        <p:spPr>
          <a:xfrm>
            <a:off x="4179818" y="4022396"/>
            <a:ext cx="17339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lvl="0"/>
            <a:r>
              <a:rPr lang="en-US" sz="1200" dirty="0"/>
              <a:t>Formed 2 subgroups to develop:</a:t>
            </a:r>
          </a:p>
          <a:p>
            <a:pPr lvl="0"/>
            <a:endParaRPr lang="en-US" sz="1200" dirty="0"/>
          </a:p>
          <a:p>
            <a:pPr marL="228600" indent="-228600">
              <a:buAutoNum type="arabicParenBoth"/>
            </a:pPr>
            <a:r>
              <a:rPr lang="en-US" sz="1200" dirty="0"/>
              <a:t>standardized  movement analysis of tasks</a:t>
            </a:r>
          </a:p>
          <a:p>
            <a:r>
              <a:rPr lang="en-US" sz="1200" dirty="0"/>
              <a:t> </a:t>
            </a:r>
          </a:p>
          <a:p>
            <a:r>
              <a:rPr lang="en-US" sz="1200" dirty="0"/>
              <a:t>(2) diagnoses for  balance dysfunction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9A0B87-0861-8E6E-E778-1F4B1A273DB1}"/>
              </a:ext>
            </a:extLst>
          </p:cNvPr>
          <p:cNvSpPr txBox="1"/>
          <p:nvPr/>
        </p:nvSpPr>
        <p:spPr>
          <a:xfrm>
            <a:off x="6053827" y="1618853"/>
            <a:ext cx="17080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          2021</a:t>
            </a:r>
          </a:p>
          <a:p>
            <a:pPr lvl="0"/>
            <a:endParaRPr lang="en-US" sz="1200" b="1" dirty="0"/>
          </a:p>
          <a:p>
            <a:pPr lvl="0" algn="ctr"/>
            <a:r>
              <a:rPr lang="en-US" sz="1200" b="1" dirty="0"/>
              <a:t>Framework for </a:t>
            </a:r>
          </a:p>
          <a:p>
            <a:pPr lvl="0" algn="ctr"/>
            <a:r>
              <a:rPr lang="en-US" sz="1200" b="1" dirty="0"/>
              <a:t>Movement Analysis </a:t>
            </a:r>
          </a:p>
          <a:p>
            <a:pPr lvl="0" algn="ctr"/>
            <a:r>
              <a:rPr lang="en-US" sz="1200" b="1" dirty="0"/>
              <a:t>of Tasks (link) </a:t>
            </a:r>
            <a:r>
              <a:rPr lang="en-US" sz="1200" dirty="0"/>
              <a:t>developed and published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54E632-50E6-A638-9C0C-BCD92B40BBA8}"/>
              </a:ext>
            </a:extLst>
          </p:cNvPr>
          <p:cNvSpPr txBox="1"/>
          <p:nvPr/>
        </p:nvSpPr>
        <p:spPr>
          <a:xfrm>
            <a:off x="7881440" y="1607226"/>
            <a:ext cx="197940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              2021</a:t>
            </a:r>
          </a:p>
          <a:p>
            <a:endParaRPr lang="en-US" sz="1200" b="1" dirty="0"/>
          </a:p>
          <a:p>
            <a:pPr algn="ctr"/>
            <a:r>
              <a:rPr lang="en-US" sz="1200" b="1" dirty="0"/>
              <a:t>Movement System Diagnoses for Balance Dysfunction (link) </a:t>
            </a:r>
            <a:r>
              <a:rPr lang="en-US" sz="1200" dirty="0"/>
              <a:t>developed and published</a:t>
            </a:r>
          </a:p>
        </p:txBody>
      </p:sp>
      <p:sp>
        <p:nvSpPr>
          <p:cNvPr id="55" name="Plaque 54">
            <a:extLst>
              <a:ext uri="{FF2B5EF4-FFF2-40B4-BE49-F238E27FC236}">
                <a16:creationId xmlns:a16="http://schemas.microsoft.com/office/drawing/2014/main" id="{59DFC6C1-3058-715B-3E9D-8F2E57029C02}"/>
              </a:ext>
            </a:extLst>
          </p:cNvPr>
          <p:cNvSpPr/>
          <p:nvPr/>
        </p:nvSpPr>
        <p:spPr>
          <a:xfrm>
            <a:off x="9929878" y="1602444"/>
            <a:ext cx="1825057" cy="1705566"/>
          </a:xfrm>
          <a:prstGeom prst="plaqu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9A79C77-1FA3-3894-D87B-75B3E825318E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10842406" y="1258220"/>
            <a:ext cx="1" cy="3442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4B7C1DB-8154-A5A2-610A-A4A7CDE9B797}"/>
              </a:ext>
            </a:extLst>
          </p:cNvPr>
          <p:cNvSpPr txBox="1"/>
          <p:nvPr/>
        </p:nvSpPr>
        <p:spPr>
          <a:xfrm>
            <a:off x="9930490" y="1620588"/>
            <a:ext cx="1873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2023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Knowledge Translation Task Forces formed</a:t>
            </a:r>
          </a:p>
          <a:p>
            <a:pPr algn="ctr"/>
            <a:r>
              <a:rPr lang="en-US" sz="1200" dirty="0"/>
              <a:t> </a:t>
            </a:r>
            <a:endParaRPr lang="en-US" sz="1200" b="1" dirty="0"/>
          </a:p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B52B00-4699-C5D1-040C-99E2BE3C924E}"/>
              </a:ext>
            </a:extLst>
          </p:cNvPr>
          <p:cNvSpPr txBox="1"/>
          <p:nvPr/>
        </p:nvSpPr>
        <p:spPr>
          <a:xfrm>
            <a:off x="10102573" y="4175222"/>
            <a:ext cx="1677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(1) Movement Analysis of Tasks  (link)</a:t>
            </a:r>
          </a:p>
          <a:p>
            <a:endParaRPr lang="en-US" sz="1200" dirty="0"/>
          </a:p>
          <a:p>
            <a:r>
              <a:rPr lang="en-US" sz="1200" dirty="0"/>
              <a:t>(2) Movement System Diagnoses for Balance Dysfunction (link)</a:t>
            </a:r>
          </a:p>
        </p:txBody>
      </p:sp>
      <p:pic>
        <p:nvPicPr>
          <p:cNvPr id="61" name="Picture 60" descr="A diagram of a process&#10;&#10;Description automatically generated">
            <a:extLst>
              <a:ext uri="{FF2B5EF4-FFF2-40B4-BE49-F238E27FC236}">
                <a16:creationId xmlns:a16="http://schemas.microsoft.com/office/drawing/2014/main" id="{9D6EA918-A32F-F933-B6BE-04FAA8632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871" y="4022396"/>
            <a:ext cx="2047881" cy="966199"/>
          </a:xfrm>
          <a:prstGeom prst="rect">
            <a:avLst/>
          </a:prstGeom>
          <a:ln>
            <a:noFill/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E59114F-B4BD-4FFA-0E64-B0B73AC18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432" y="5571932"/>
            <a:ext cx="2128758" cy="979228"/>
          </a:xfrm>
          <a:prstGeom prst="rect">
            <a:avLst/>
          </a:prstGeom>
          <a:ln>
            <a:noFill/>
          </a:ln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B9F00B6-A249-AE83-83A0-20C700486982}"/>
              </a:ext>
            </a:extLst>
          </p:cNvPr>
          <p:cNvSpPr txBox="1"/>
          <p:nvPr/>
        </p:nvSpPr>
        <p:spPr>
          <a:xfrm>
            <a:off x="8014373" y="4005941"/>
            <a:ext cx="19558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b="0" i="0" u="none" strike="noStrike" dirty="0">
                <a:solidFill>
                  <a:srgbClr val="000000"/>
                </a:solidFill>
                <a:effectLst/>
              </a:rPr>
              <a:t>- analyze movement patterns during task performance using defined observable movement constructs to characterize observations</a:t>
            </a:r>
            <a:endParaRPr lang="en-US" sz="800" dirty="0">
              <a:solidFill>
                <a:srgbClr val="22222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 systematically apply task or environmental variations to  help therapist generate hypotheses that can be tested with further examination.</a:t>
            </a:r>
            <a:endParaRPr lang="en-US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377D0CD-79D5-4C98-B75A-B785D40B9863}"/>
              </a:ext>
            </a:extLst>
          </p:cNvPr>
          <p:cNvSpPr txBox="1"/>
          <p:nvPr/>
        </p:nvSpPr>
        <p:spPr>
          <a:xfrm>
            <a:off x="5799894" y="3798862"/>
            <a:ext cx="44871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 for Movement Analysis </a:t>
            </a:r>
            <a:r>
              <a:rPr lang="en-US" sz="1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Tasks: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0558A9-CB5B-0D09-EBC6-7F97E2022183}"/>
              </a:ext>
            </a:extLst>
          </p:cNvPr>
          <p:cNvSpPr txBox="1"/>
          <p:nvPr/>
        </p:nvSpPr>
        <p:spPr>
          <a:xfrm>
            <a:off x="5025124" y="5355273"/>
            <a:ext cx="60984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kern="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Movement System D</a:t>
            </a:r>
            <a:r>
              <a:rPr lang="en-US" sz="1000" b="1" kern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iagnoses  Balance Dysfunction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B559356-B8B2-1236-2B81-461F16E9B875}"/>
              </a:ext>
            </a:extLst>
          </p:cNvPr>
          <p:cNvSpPr txBox="1"/>
          <p:nvPr/>
        </p:nvSpPr>
        <p:spPr>
          <a:xfrm>
            <a:off x="8038395" y="5601478"/>
            <a:ext cx="17832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kern="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labeled by </a:t>
            </a:r>
            <a:r>
              <a:rPr lang="en-US" sz="800" kern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combination of  balance control strategies with relevant underlying determinants.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kern="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described by key movement observations  and key results from tests and measures.  </a:t>
            </a:r>
            <a:endParaRPr lang="en-US" sz="800" dirty="0">
              <a:effectLst/>
              <a:ea typeface="Arial" panose="020B0604020202020204" pitchFamily="34" charset="0"/>
            </a:endParaRPr>
          </a:p>
        </p:txBody>
      </p:sp>
      <p:sp>
        <p:nvSpPr>
          <p:cNvPr id="73" name="Down Arrow 72">
            <a:extLst>
              <a:ext uri="{FF2B5EF4-FFF2-40B4-BE49-F238E27FC236}">
                <a16:creationId xmlns:a16="http://schemas.microsoft.com/office/drawing/2014/main" id="{A7B31665-8803-26B8-D2B7-D9784DA04712}"/>
              </a:ext>
            </a:extLst>
          </p:cNvPr>
          <p:cNvSpPr/>
          <p:nvPr/>
        </p:nvSpPr>
        <p:spPr>
          <a:xfrm>
            <a:off x="796994" y="3356612"/>
            <a:ext cx="574606" cy="449012"/>
          </a:xfrm>
          <a:prstGeom prst="downArrow">
            <a:avLst>
              <a:gd name="adj1" fmla="val 4496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highlight>
                <a:srgbClr val="008000"/>
              </a:highlight>
            </a:endParaRPr>
          </a:p>
        </p:txBody>
      </p:sp>
      <p:sp>
        <p:nvSpPr>
          <p:cNvPr id="85" name="Down Arrow 84">
            <a:extLst>
              <a:ext uri="{FF2B5EF4-FFF2-40B4-BE49-F238E27FC236}">
                <a16:creationId xmlns:a16="http://schemas.microsoft.com/office/drawing/2014/main" id="{25DC0439-6CD2-1620-3AF6-EFC6F4CC5417}"/>
              </a:ext>
            </a:extLst>
          </p:cNvPr>
          <p:cNvSpPr/>
          <p:nvPr/>
        </p:nvSpPr>
        <p:spPr>
          <a:xfrm>
            <a:off x="2741198" y="3310116"/>
            <a:ext cx="574606" cy="453525"/>
          </a:xfrm>
          <a:prstGeom prst="downArrow">
            <a:avLst>
              <a:gd name="adj1" fmla="val 4496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Down Arrow 85">
            <a:extLst>
              <a:ext uri="{FF2B5EF4-FFF2-40B4-BE49-F238E27FC236}">
                <a16:creationId xmlns:a16="http://schemas.microsoft.com/office/drawing/2014/main" id="{08F8C077-5F3F-5442-1892-8F08FB7CE38A}"/>
              </a:ext>
            </a:extLst>
          </p:cNvPr>
          <p:cNvSpPr/>
          <p:nvPr/>
        </p:nvSpPr>
        <p:spPr>
          <a:xfrm>
            <a:off x="4676405" y="3314629"/>
            <a:ext cx="574606" cy="449012"/>
          </a:xfrm>
          <a:prstGeom prst="downArrow">
            <a:avLst>
              <a:gd name="adj1" fmla="val 4496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Down Arrow 86">
            <a:extLst>
              <a:ext uri="{FF2B5EF4-FFF2-40B4-BE49-F238E27FC236}">
                <a16:creationId xmlns:a16="http://schemas.microsoft.com/office/drawing/2014/main" id="{BAE7DEA2-AEE3-C43D-80E1-778C5275626F}"/>
              </a:ext>
            </a:extLst>
          </p:cNvPr>
          <p:cNvSpPr/>
          <p:nvPr/>
        </p:nvSpPr>
        <p:spPr>
          <a:xfrm>
            <a:off x="6672652" y="3346890"/>
            <a:ext cx="574606" cy="449012"/>
          </a:xfrm>
          <a:prstGeom prst="downArrow">
            <a:avLst>
              <a:gd name="adj1" fmla="val 4496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Down Arrow 87">
            <a:extLst>
              <a:ext uri="{FF2B5EF4-FFF2-40B4-BE49-F238E27FC236}">
                <a16:creationId xmlns:a16="http://schemas.microsoft.com/office/drawing/2014/main" id="{D6D8D58D-311D-CD5D-37C2-BC9BE2CD21C9}"/>
              </a:ext>
            </a:extLst>
          </p:cNvPr>
          <p:cNvSpPr/>
          <p:nvPr/>
        </p:nvSpPr>
        <p:spPr>
          <a:xfrm>
            <a:off x="8583839" y="3332038"/>
            <a:ext cx="574606" cy="449012"/>
          </a:xfrm>
          <a:prstGeom prst="downArrow">
            <a:avLst>
              <a:gd name="adj1" fmla="val 4496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Down Arrow 88">
            <a:extLst>
              <a:ext uri="{FF2B5EF4-FFF2-40B4-BE49-F238E27FC236}">
                <a16:creationId xmlns:a16="http://schemas.microsoft.com/office/drawing/2014/main" id="{4AC7915C-3035-100F-FF29-DAEAA1415EFB}"/>
              </a:ext>
            </a:extLst>
          </p:cNvPr>
          <p:cNvSpPr/>
          <p:nvPr/>
        </p:nvSpPr>
        <p:spPr>
          <a:xfrm>
            <a:off x="10580086" y="3319132"/>
            <a:ext cx="574606" cy="449012"/>
          </a:xfrm>
          <a:prstGeom prst="downArrow">
            <a:avLst>
              <a:gd name="adj1" fmla="val 4496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15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262</Words>
  <Application>Microsoft Macintosh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Deming Hedman</dc:creator>
  <cp:lastModifiedBy>Lois Deming Hedman</cp:lastModifiedBy>
  <cp:revision>1</cp:revision>
  <dcterms:created xsi:type="dcterms:W3CDTF">2024-05-06T11:53:38Z</dcterms:created>
  <dcterms:modified xsi:type="dcterms:W3CDTF">2024-05-06T23:48:51Z</dcterms:modified>
</cp:coreProperties>
</file>